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2007_03_03-lunar-eclipse-4797_15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Motivul LUNII în literatura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Motivul LUNII în literatura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Motivul LUNII în literatura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Motivul LUNII în literatura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 rot="1031858">
            <a:off x="93445" y="4532513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i="1" dirty="0" err="1" smtClean="0">
                <a:solidFill>
                  <a:srgbClr val="FFFF00"/>
                </a:solidFill>
                <a:latin typeface="Comic Sans MS" pitchFamily="66" charset="0"/>
              </a:rPr>
              <a:t>Motivul</a:t>
            </a:r>
            <a:r>
              <a:rPr lang="en-US" sz="4000" i="1" dirty="0" smtClean="0">
                <a:solidFill>
                  <a:srgbClr val="FFFF00"/>
                </a:solidFill>
                <a:latin typeface="Comic Sans MS" pitchFamily="66" charset="0"/>
              </a:rPr>
              <a:t> LUNII </a:t>
            </a:r>
            <a:r>
              <a:rPr lang="ro-RO" sz="4000" i="1" dirty="0" smtClean="0">
                <a:solidFill>
                  <a:srgbClr val="FFFF00"/>
                </a:solidFill>
                <a:latin typeface="Comic Sans MS" pitchFamily="66" charset="0"/>
              </a:rPr>
              <a:t>î</a:t>
            </a:r>
            <a:r>
              <a:rPr lang="en-US" sz="4000" i="1" dirty="0" smtClean="0">
                <a:solidFill>
                  <a:srgbClr val="FFFF00"/>
                </a:solidFill>
                <a:latin typeface="Comic Sans MS" pitchFamily="66" charset="0"/>
              </a:rPr>
              <a:t>n </a:t>
            </a:r>
            <a:r>
              <a:rPr lang="en-US" sz="4000" i="1" dirty="0" err="1" smtClean="0">
                <a:solidFill>
                  <a:srgbClr val="FFFF00"/>
                </a:solidFill>
                <a:latin typeface="Comic Sans MS" pitchFamily="66" charset="0"/>
              </a:rPr>
              <a:t>literatur</a:t>
            </a:r>
            <a:r>
              <a:rPr lang="ro-RO" sz="4000" i="1" dirty="0" smtClean="0">
                <a:solidFill>
                  <a:srgbClr val="FFFF00"/>
                </a:solidFill>
                <a:latin typeface="Comic Sans MS" pitchFamily="66" charset="0"/>
              </a:rPr>
              <a:t>ă</a:t>
            </a:r>
            <a:endParaRPr lang="en-US" sz="4000" i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581400" y="3244334"/>
            <a:ext cx="19705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dirty="0" smtClean="0">
                <a:solidFill>
                  <a:srgbClr val="00B0F0"/>
                </a:solidFill>
              </a:rPr>
              <a:t>Kolo</a:t>
            </a:r>
            <a:r>
              <a:rPr lang="en-US" dirty="0" smtClean="0">
                <a:solidFill>
                  <a:srgbClr val="00B0F0"/>
                </a:solidFill>
              </a:rPr>
              <a:t>z</a:t>
            </a:r>
            <a:r>
              <a:rPr lang="ro-RO" dirty="0" smtClean="0">
                <a:solidFill>
                  <a:srgbClr val="00B0F0"/>
                </a:solidFill>
              </a:rPr>
              <a:t>svari Tib</a:t>
            </a:r>
            <a:r>
              <a:rPr lang="en-US" dirty="0" smtClean="0">
                <a:solidFill>
                  <a:srgbClr val="00B0F0"/>
                </a:solidFill>
              </a:rPr>
              <a:t>e</a:t>
            </a:r>
            <a:r>
              <a:rPr lang="ro-RO" dirty="0" smtClean="0">
                <a:solidFill>
                  <a:srgbClr val="00B0F0"/>
                </a:solidFill>
              </a:rPr>
              <a:t>riu</a:t>
            </a:r>
          </a:p>
          <a:p>
            <a:r>
              <a:rPr lang="ro-RO" dirty="0" smtClean="0">
                <a:solidFill>
                  <a:srgbClr val="00B0F0"/>
                </a:solidFill>
              </a:rPr>
              <a:t>Cls</a:t>
            </a:r>
            <a:r>
              <a:rPr lang="en-US" dirty="0" smtClean="0">
                <a:solidFill>
                  <a:srgbClr val="00B0F0"/>
                </a:solidFill>
              </a:rPr>
              <a:t>:a XI a  D</a:t>
            </a:r>
          </a:p>
          <a:p>
            <a:r>
              <a:rPr lang="en-US" dirty="0" err="1" smtClean="0">
                <a:solidFill>
                  <a:srgbClr val="00B0F0"/>
                </a:solidFill>
              </a:rPr>
              <a:t>Prof:Chis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Liviu</a:t>
            </a:r>
            <a:endParaRPr lang="en-US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 spd="slow" advClick="0" advTm="3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epithetic-love-wallpapers_4886_1024x76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5" name="Rectangle 4"/>
          <p:cNvSpPr/>
          <p:nvPr/>
        </p:nvSpPr>
        <p:spPr>
          <a:xfrm>
            <a:off x="1066800" y="228600"/>
            <a:ext cx="68580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Există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forme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poetice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 care,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prin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bogătia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simbolismului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lor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, pot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rescrie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istoria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unei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literaturi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.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Motivele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îsi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remodelează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întelesurile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urmând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cursul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epocilor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literare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si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, de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aceea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,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devin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semnificante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pentru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asezarea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unei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literaturi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în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matca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timpului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istoric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,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înregistrând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reactiile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 de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acceptare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sau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 de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contestare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 a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unei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ideologii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literare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, a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unei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 mode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literare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, a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unui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 tip de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viziune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 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poetică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. Un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asemenea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topos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este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cel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 al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lunii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. </a:t>
            </a:r>
            <a:endParaRPr lang="en-US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 advClick="0" advTm="8000">
    <p:comb dir="vert"/>
    <p:sndAc>
      <p:stSnd>
        <p:snd r:embed="rId2" name="explode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luna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Rectangle 4"/>
          <p:cNvSpPr/>
          <p:nvPr/>
        </p:nvSpPr>
        <p:spPr>
          <a:xfrm>
            <a:off x="152400" y="751344"/>
            <a:ext cx="88392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Prelungind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prin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semnificatiile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sale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gândirea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mitică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,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simbolul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lunii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domină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teri-toriul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imaginarului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nocturn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,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asa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cum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soarele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îl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domină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pe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cel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diurn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.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Există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o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ambivalentă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a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simbolisticii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lunii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pe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care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astrul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diurn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nu o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cunoaste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,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ambivalentă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sesizabilă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în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aproape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toate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culturile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tra-ditionale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;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rezumând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am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putea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spune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că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simbolismul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lunar,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corelat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cu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cel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al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soarelui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,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exprimă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periodicitatea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si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reînvierea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,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căci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luna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guvernează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desfăsurarea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spectacolului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cresterii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si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al descresterii</a:t>
            </a:r>
            <a:r>
              <a:rPr lang="en-US" sz="2400" i="1" baseline="300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1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.</a:t>
            </a:r>
            <a:r>
              <a:rPr lang="en-US" sz="2400" i="1" baseline="300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Astrul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nocturn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este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„un instrument de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măsură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universal” al timpului</a:t>
            </a:r>
            <a:r>
              <a:rPr lang="en-US" sz="2400" i="1" baseline="300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2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,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ritmând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viata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si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moartea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deopotrivă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; de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aceea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, nu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este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deloc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neobisnuit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că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luna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a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fost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,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simultan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,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privită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ca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simbol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al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fertilităti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,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intrând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în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aceeasi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serie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simbolistică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cu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apa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si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vegetatia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,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si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ca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simbol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al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mortii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: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numeroase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divinităti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lunare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sunt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htoniene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si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funerare</a:t>
            </a:r>
            <a:r>
              <a:rPr lang="en-US" sz="2400" i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.</a:t>
            </a:r>
            <a:endParaRPr lang="en-US" sz="2400" i="1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ransition spd="slow" advClick="0" advTm="8000">
    <p:wheel spokes="8"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1596841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Rectangle 5"/>
          <p:cNvSpPr/>
          <p:nvPr/>
        </p:nvSpPr>
        <p:spPr>
          <a:xfrm>
            <a:off x="1219200" y="335846"/>
            <a:ext cx="65532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Luna care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veghează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curgerea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veacurilor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,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veghează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si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curgerea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gândurilor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,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este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o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călăuză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nu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numai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a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nomazilor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prin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desert,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ci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si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a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omului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dintotdeauna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pe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căile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nestiute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ale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cugetării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; de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aceea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luna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simbolizează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,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în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egală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măsură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, „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cunoasterea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prin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reflectare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”,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cunoasterea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teoretică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,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ratională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,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iar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noaptea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guvernată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de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lună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rămâne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timpul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predilect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al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reflectiei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. </a:t>
            </a:r>
          </a:p>
          <a:p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	Am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reamintit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aceste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consideratii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foarte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generale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, legate de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lună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,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pentru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că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a-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proape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toate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semnificatiile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acestui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simbol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plurivalent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se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prelungesc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,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mai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clar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sau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mai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difuz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,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în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poezia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romantică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,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ce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redescoperă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nu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atât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dimensiunea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temporalitătii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,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cât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diversitatea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trăirilor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care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i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se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asociază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. Luna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intră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în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scenariul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nocturn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al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poemului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romantic nu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numai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ca element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obligatoriu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,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ci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si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ca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unul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foarte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lesne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perceptibil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,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pentru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că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se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fixează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din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capul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locului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într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-un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topos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literar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de mare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prestigiu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,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indicând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o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schimbare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de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regim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a </a:t>
            </a:r>
            <a:r>
              <a:rPr lang="en-US" sz="2400" dirty="0" err="1" smtClean="0">
                <a:solidFill>
                  <a:srgbClr val="00B050"/>
                </a:solidFill>
                <a:latin typeface="Chiller" pitchFamily="82" charset="0"/>
              </a:rPr>
              <a:t>imaginarului</a:t>
            </a:r>
            <a:r>
              <a:rPr lang="en-US" sz="2400" dirty="0" smtClean="0">
                <a:solidFill>
                  <a:srgbClr val="00B050"/>
                </a:solidFill>
                <a:latin typeface="Chiller" pitchFamily="82" charset="0"/>
              </a:rPr>
              <a:t> poetic.</a:t>
            </a:r>
            <a:endParaRPr lang="en-US" sz="2400" dirty="0">
              <a:solidFill>
                <a:srgbClr val="00B050"/>
              </a:solidFill>
              <a:latin typeface="Chiller" pitchFamily="82" charset="0"/>
            </a:endParaRPr>
          </a:p>
        </p:txBody>
      </p:sp>
    </p:spTree>
  </p:cSld>
  <p:clrMapOvr>
    <a:masterClrMapping/>
  </p:clrMapOvr>
  <p:transition spd="slow" advClick="0" advTm="8000">
    <p:checker dir="vert"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306</Words>
  <Application>Microsoft Office PowerPoint</Application>
  <PresentationFormat>On-screen Show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n0ak95</cp:lastModifiedBy>
  <cp:revision>5</cp:revision>
  <dcterms:created xsi:type="dcterms:W3CDTF">2006-08-16T00:00:00Z</dcterms:created>
  <dcterms:modified xsi:type="dcterms:W3CDTF">2011-11-06T13:22:03Z</dcterms:modified>
</cp:coreProperties>
</file>